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94" r:id="rId3"/>
    <p:sldId id="288" r:id="rId4"/>
    <p:sldId id="295" r:id="rId5"/>
    <p:sldId id="259" r:id="rId6"/>
    <p:sldId id="296" r:id="rId7"/>
    <p:sldId id="278" r:id="rId8"/>
    <p:sldId id="279" r:id="rId9"/>
    <p:sldId id="280" r:id="rId10"/>
    <p:sldId id="281" r:id="rId11"/>
    <p:sldId id="297" r:id="rId12"/>
    <p:sldId id="298" r:id="rId13"/>
    <p:sldId id="299" r:id="rId14"/>
    <p:sldId id="300" r:id="rId15"/>
    <p:sldId id="301" r:id="rId16"/>
    <p:sldId id="266" r:id="rId17"/>
    <p:sldId id="293" r:id="rId18"/>
    <p:sldId id="264" r:id="rId19"/>
    <p:sldId id="265" r:id="rId20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29" autoAdjust="0"/>
  </p:normalViewPr>
  <p:slideViewPr>
    <p:cSldViewPr snapToGrid="0">
      <p:cViewPr varScale="1">
        <p:scale>
          <a:sx n="165" d="100"/>
          <a:sy n="165" d="100"/>
        </p:scale>
        <p:origin x="15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57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66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threshold()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54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 err="1" smtClean="0"/>
              <a:t>adaptiveThreshold</a:t>
            </a:r>
            <a:r>
              <a:rPr lang="en-US" altLang="zh-TW" sz="1100" dirty="0" smtClean="0"/>
              <a:t>(</a:t>
            </a:r>
            <a:r>
              <a:rPr lang="en-US" altLang="zh-TW" sz="1100" dirty="0" err="1" smtClean="0"/>
              <a:t>args</a:t>
            </a:r>
            <a:r>
              <a:rPr lang="en-US" altLang="zh-TW" sz="1100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97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10076732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yann.lecun.com/exdb/mnis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Kevin: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i1007673219@gmail.com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Office Hour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: 19:00~21:00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</a:p>
          <a:p>
            <a:pPr indent="1815704" algn="l">
              <a:buSzPct val="25000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		      09:00~11:00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Wed.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</a:t>
            </a:r>
            <a:r>
              <a:rPr lang="en-US" altLang="zh-TW" sz="2000" dirty="0" smtClean="0">
                <a:latin typeface="Arial"/>
                <a:cs typeface="Arial"/>
                <a:sym typeface="Arial"/>
              </a:rPr>
              <a:t>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b="1" dirty="0"/>
              <a:t>2</a:t>
            </a:r>
            <a:r>
              <a:rPr lang="en-US" altLang="zh-TW" sz="2800" b="1" dirty="0"/>
              <a:t>.</a:t>
            </a:r>
            <a:r>
              <a:rPr lang="zh-TW" altLang="en-US" sz="2800" b="1" dirty="0"/>
              <a:t>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Shaku)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2</a:t>
            </a:r>
            <a:r>
              <a:rPr lang="en-US" altLang="zh-TW" sz="2000" dirty="0"/>
              <a:t>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dirty="0"/>
              <a:t>2</a:t>
            </a:r>
            <a:r>
              <a:rPr lang="en-US" altLang="zh-TW" sz="2000" dirty="0"/>
              <a:t>.2 Local Threshold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33" y="3021997"/>
            <a:ext cx="2830364" cy="2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13" y="822576"/>
            <a:ext cx="2003964" cy="16282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526497"/>
            <a:ext cx="2057399" cy="16716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 err="1"/>
              <a:t>YiYuan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1500" dirty="0"/>
              <a:t>         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</a:t>
            </a:r>
            <a:r>
              <a:rPr lang="en-US" sz="15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1500" dirty="0"/>
              <a:t>          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  <a:endParaRPr lang="en-US" sz="1500" dirty="0"/>
          </a:p>
          <a:p>
            <a:pPr marL="285750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B06-32C3-4FF3-ABBB-8E504C33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2" t="15079" r="6372" b="30517"/>
          <a:stretch/>
        </p:blipFill>
        <p:spPr>
          <a:xfrm>
            <a:off x="0" y="4433330"/>
            <a:ext cx="2179907" cy="23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“3.2”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6, p. 170~171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 err="1"/>
              <a:t>YiYuan</a:t>
            </a:r>
            <a:r>
              <a:rPr lang="en-US" altLang="zh-TW" sz="2800" dirty="0"/>
              <a:t>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8708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4. Edge </a:t>
            </a:r>
            <a:r>
              <a:rPr lang="en-US" altLang="zh-TW" b="1" dirty="0" smtClean="0"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			      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b="1" dirty="0"/>
              <a:t>出題：</a:t>
            </a:r>
            <a:r>
              <a:rPr lang="en-US" altLang="zh-TW" sz="1800" b="1" dirty="0"/>
              <a:t>Kris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0" y="454578"/>
            <a:ext cx="9143757" cy="32308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an RGB image, School.jpg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Convert the RGB image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to grayscale image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then smooth the grayscale 	image by using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your own 3x3 Gaussian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smoothing</a:t>
            </a:r>
            <a:r>
              <a:rPr lang="zh-TW" altLang="en-US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filter and show the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result. </a:t>
            </a:r>
            <a:r>
              <a:rPr lang="en-US" altLang="zh-TW" sz="12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200" dirty="0">
                <a:latin typeface="Arial"/>
                <a:ea typeface="Arial"/>
                <a:cs typeface="Arial"/>
                <a:sym typeface="Arial"/>
              </a:rPr>
              <a:t>5%)</a:t>
            </a:r>
          </a:p>
          <a:p>
            <a:pPr marL="896938" lvl="3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800" b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not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altLang="zh-TW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96938" indent="-271463">
              <a:lnSpc>
                <a:spcPct val="100000"/>
              </a:lnSpc>
              <a:spcBef>
                <a:spcPts val="0"/>
              </a:spcBef>
              <a:buNone/>
              <a:tabLst>
                <a:tab pos="625475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Program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show the result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using your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own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code - </a:t>
            </a:r>
            <a:r>
              <a:rPr lang="en-US" altLang="zh-TW" sz="1800" b="1" dirty="0" smtClean="0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1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zh-TW" alt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to detect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horizontal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vertical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(5%) edge. (</a:t>
            </a:r>
            <a:r>
              <a:rPr lang="en-US" altLang="zh-TW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not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altLang="zh-TW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901700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2.1) Normalize 2) result to 0~255 and show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marL="901700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2.2) Use 2.1) result to calculate the magnitude and show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.(5%)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</a:pPr>
            <a:r>
              <a:rPr lang="en-US" altLang="zh-TW" sz="1600" dirty="0"/>
              <a:t>Hint: Textbook Chapter 6, p.148 ~ 149</a:t>
            </a:r>
          </a:p>
          <a:p>
            <a:pPr marL="285750" indent="-285750">
              <a:lnSpc>
                <a:spcPct val="100000"/>
              </a:lnSpc>
            </a:pPr>
            <a:r>
              <a:rPr lang="en-US" altLang="zh-TW" sz="1600" dirty="0"/>
              <a:t>Hint: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magnitude </a:t>
            </a: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= || Sobel_x</a:t>
            </a:r>
            <a:r>
              <a:rPr lang="en-US" altLang="zh-TW" sz="1600" baseline="30000" dirty="0" smtClean="0">
                <a:latin typeface="Arial"/>
                <a:ea typeface="Arial"/>
                <a:cs typeface="Arial"/>
                <a:sym typeface="Arial"/>
              </a:rPr>
              <a:t>^2</a:t>
            </a: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+Sobel_y </a:t>
            </a:r>
            <a:r>
              <a:rPr lang="en-US" altLang="zh-TW" sz="1600" baseline="30000" dirty="0" smtClean="0">
                <a:latin typeface="Arial"/>
                <a:ea typeface="Arial"/>
                <a:cs typeface="Arial"/>
                <a:sym typeface="Arial"/>
              </a:rPr>
              <a:t>^2</a:t>
            </a:r>
            <a:r>
              <a:rPr lang="en-US" altLang="zh-TW" sz="1600" dirty="0" smtClean="0">
                <a:latin typeface="Arial"/>
                <a:ea typeface="Arial"/>
                <a:cs typeface="Arial"/>
                <a:sym typeface="Arial"/>
              </a:rPr>
              <a:t>|| </a:t>
            </a:r>
            <a:r>
              <a:rPr lang="en-US" altLang="zh-TW" sz="1600" baseline="30000" dirty="0" smtClean="0">
                <a:latin typeface="Arial"/>
                <a:ea typeface="Arial"/>
                <a:cs typeface="Arial"/>
                <a:sym typeface="Arial"/>
              </a:rPr>
              <a:t>1/2</a:t>
            </a:r>
            <a:endParaRPr lang="en-US" altLang="zh-TW" sz="1600" baseline="30000" dirty="0"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312" y="5883054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School.jpg</a:t>
            </a:r>
            <a:endParaRPr lang="zh-TW" altLang="en-US" sz="1050" dirty="0"/>
          </a:p>
        </p:txBody>
      </p:sp>
      <p:sp>
        <p:nvSpPr>
          <p:cNvPr id="19" name="Shape 192"/>
          <p:cNvSpPr/>
          <p:nvPr/>
        </p:nvSpPr>
        <p:spPr>
          <a:xfrm>
            <a:off x="4147812" y="5112740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6297982" y="6584874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22" name="矩形 21"/>
          <p:cNvSpPr/>
          <p:nvPr/>
        </p:nvSpPr>
        <p:spPr>
          <a:xfrm>
            <a:off x="4783096" y="5108803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" y="4857296"/>
            <a:ext cx="1822776" cy="10257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3635" y="589508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3x3 Gaussian smooth</a:t>
            </a:r>
            <a:r>
              <a:rPr lang="zh-TW" altLang="en-US" dirty="0"/>
              <a:t> </a:t>
            </a:r>
            <a:r>
              <a:rPr lang="en-US" altLang="zh-TW" dirty="0"/>
              <a:t>filter 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15616" b="3242"/>
          <a:stretch/>
        </p:blipFill>
        <p:spPr>
          <a:xfrm>
            <a:off x="2261684" y="4807411"/>
            <a:ext cx="1847135" cy="1050339"/>
          </a:xfrm>
          <a:prstGeom prst="rect">
            <a:avLst/>
          </a:prstGeom>
        </p:spPr>
      </p:pic>
      <p:sp>
        <p:nvSpPr>
          <p:cNvPr id="26" name="Shape 192"/>
          <p:cNvSpPr/>
          <p:nvPr/>
        </p:nvSpPr>
        <p:spPr>
          <a:xfrm>
            <a:off x="1918547" y="5226133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6517452" y="5029657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9" name="矩形 28"/>
          <p:cNvSpPr/>
          <p:nvPr/>
        </p:nvSpPr>
        <p:spPr>
          <a:xfrm>
            <a:off x="7277200" y="4476183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magnitude</a:t>
            </a:r>
            <a:endParaRPr lang="zh-TW" altLang="en-US" sz="105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59131" t="7556" r="14432" b="23520"/>
          <a:stretch/>
        </p:blipFill>
        <p:spPr>
          <a:xfrm>
            <a:off x="4363524" y="3817130"/>
            <a:ext cx="1922157" cy="13041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31474" t="7556" r="42063" b="23520"/>
          <a:stretch/>
        </p:blipFill>
        <p:spPr>
          <a:xfrm>
            <a:off x="4368059" y="5490835"/>
            <a:ext cx="1924050" cy="130411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/>
          <a:srcRect l="2240" t="7556" r="71035" b="23520"/>
          <a:stretch/>
        </p:blipFill>
        <p:spPr>
          <a:xfrm>
            <a:off x="6829795" y="4718116"/>
            <a:ext cx="1943100" cy="130411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931" y="2322152"/>
            <a:ext cx="14001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MNIST </a:t>
            </a:r>
            <a:r>
              <a:rPr lang="en-US" altLang="zh-TW" sz="2800" b="1" dirty="0" smtClean="0"/>
              <a:t>Classifier </a:t>
            </a:r>
            <a:r>
              <a:rPr lang="en-US" altLang="zh-TW" sz="2800" b="1" dirty="0"/>
              <a:t>U</a:t>
            </a:r>
            <a:r>
              <a:rPr lang="en-US" altLang="zh-TW" sz="2800" b="1" dirty="0" smtClean="0"/>
              <a:t>sing LeNet5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Charlie)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298" y="2995748"/>
            <a:ext cx="8703401" cy="364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Learning to construct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and training it on MNIST.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2.0 /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Matplotlib 3.1.1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Gradient-Based Learning Applied to Document Recognition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/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(http://yann.lecun.com/exdb/publis/pdf/lecun-01a.pdf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MNIST (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http://yann.lecun.com/exdb/mnist/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EB5B0C-97DB-4D69-9047-8A3DCD252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98" y="688611"/>
            <a:ext cx="7465403" cy="218443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CEB50C-D355-4C1A-AFEF-4D85D1B70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1" y="3429000"/>
            <a:ext cx="247064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5.1	Load MNIST training dataset and randomly show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5.3	 Train 1 epoch from initial status and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training loss at the end of the epoch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3" y="3308313"/>
            <a:ext cx="2072642" cy="8389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01D964-3C01-4E32-9536-0B91821F13D1}"/>
              </a:ext>
            </a:extLst>
          </p:cNvPr>
          <p:cNvSpPr txBox="1"/>
          <p:nvPr/>
        </p:nvSpPr>
        <p:spPr>
          <a:xfrm>
            <a:off x="5924285" y="5412916"/>
            <a:ext cx="227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loss per iteration)</a:t>
            </a:r>
          </a:p>
        </p:txBody>
      </p:sp>
      <p:pic>
        <p:nvPicPr>
          <p:cNvPr id="9" name="圖片 8" descr="一張含有 畫畫, 標誌 的圖片&#10;&#10;自動產生的描述">
            <a:extLst>
              <a:ext uri="{FF2B5EF4-FFF2-40B4-BE49-F238E27FC236}">
                <a16:creationId xmlns:a16="http://schemas.microsoft.com/office/drawing/2014/main" id="{AE2959E3-A1B5-4556-B089-5A4ADF296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1" y="923514"/>
            <a:ext cx="6601097" cy="16502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02C54-7955-4E43-B521-1D142F2EC235}"/>
              </a:ext>
            </a:extLst>
          </p:cNvPr>
          <p:cNvSpPr txBox="1"/>
          <p:nvPr/>
        </p:nvSpPr>
        <p:spPr>
          <a:xfrm>
            <a:off x="940524" y="2573788"/>
            <a:ext cx="756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Label: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7 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    2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 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0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…        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010541DF-FBD7-49C4-93EE-811AFBEC1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4525734"/>
            <a:ext cx="3145202" cy="235890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5701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50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(10%)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 Load your model trained at 5.4, let us choose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image from MNIST test images, inference the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image, show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image and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estimate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TW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image as following.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(10%)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6052458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43" y="922183"/>
            <a:ext cx="3329616" cy="24972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3" y="4274368"/>
            <a:ext cx="2086266" cy="695422"/>
          </a:xfrm>
          <a:prstGeom prst="rect">
            <a:avLst/>
          </a:prstGeom>
        </p:spPr>
      </p:pic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A3101850-ED5D-4AE1-9332-97059E7FC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56" y="4271564"/>
            <a:ext cx="2086266" cy="2086266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A145CA5E-A02F-4D8C-84DC-7AE7517D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0" y="4271564"/>
            <a:ext cx="3021880" cy="22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 smtClean="0"/>
              <a:t>Copying homework </a:t>
            </a:r>
            <a:r>
              <a:rPr lang="en-US" dirty="0"/>
              <a:t>is strictly prohibited!! </a:t>
            </a:r>
            <a:r>
              <a:rPr lang="en-US" dirty="0">
                <a:solidFill>
                  <a:srgbClr val="FF0000"/>
                </a:solidFill>
              </a:rPr>
              <a:t>Penalty: </a:t>
            </a:r>
            <a:r>
              <a:rPr lang="en-US" dirty="0" smtClean="0">
                <a:solidFill>
                  <a:srgbClr val="FF0000"/>
                </a:solidFill>
              </a:rPr>
              <a:t>Grade will be zero </a:t>
            </a:r>
            <a:r>
              <a:rPr lang="en-US" dirty="0">
                <a:solidFill>
                  <a:srgbClr val="FF0000"/>
                </a:solidFill>
              </a:rPr>
              <a:t>for both </a:t>
            </a:r>
            <a:r>
              <a:rPr lang="en-US" dirty="0" smtClean="0">
                <a:solidFill>
                  <a:srgbClr val="FF0000"/>
                </a:solidFill>
              </a:rPr>
              <a:t>persons!!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If the code can’t </a:t>
            </a:r>
            <a:r>
              <a:rPr lang="en-US" dirty="0" smtClean="0"/>
              <a:t>run, you can </a:t>
            </a:r>
            <a:r>
              <a:rPr lang="en-US" dirty="0"/>
              <a:t>come to our Lab </a:t>
            </a:r>
            <a:r>
              <a:rPr lang="en-US" dirty="0" smtClean="0"/>
              <a:t>within one week and </a:t>
            </a:r>
            <a:r>
              <a:rPr lang="en-US" dirty="0"/>
              <a:t>show that your </a:t>
            </a:r>
            <a:r>
              <a:rPr lang="en-US" dirty="0" smtClean="0"/>
              <a:t>programming </a:t>
            </a:r>
            <a:r>
              <a:rPr lang="en-US" dirty="0"/>
              <a:t>can </a:t>
            </a:r>
            <a:r>
              <a:rPr lang="en-US" dirty="0" smtClean="0"/>
              <a:t>work. </a:t>
            </a:r>
            <a:r>
              <a:rPr lang="en-US" dirty="0"/>
              <a:t>O</a:t>
            </a:r>
            <a:r>
              <a:rPr lang="en-US" dirty="0" smtClean="0"/>
              <a:t>therwise </a:t>
            </a:r>
            <a:r>
              <a:rPr lang="en-US" dirty="0"/>
              <a:t>you will get zero!!</a:t>
            </a:r>
          </a:p>
          <a:p>
            <a:r>
              <a:rPr lang="en-US" dirty="0"/>
              <a:t>Due date =&gt; </a:t>
            </a:r>
            <a:r>
              <a:rPr lang="en-US" dirty="0" smtClean="0">
                <a:solidFill>
                  <a:srgbClr val="FF0000"/>
                </a:solidFill>
              </a:rPr>
              <a:t>2019/11/07  (Thu.) </a:t>
            </a:r>
            <a:r>
              <a:rPr lang="en-US" dirty="0">
                <a:solidFill>
                  <a:srgbClr val="FF0000"/>
                </a:solidFill>
              </a:rPr>
              <a:t>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</a:t>
            </a:r>
            <a:r>
              <a:rPr lang="en-US" dirty="0" smtClean="0">
                <a:solidFill>
                  <a:srgbClr val="0070C0"/>
                </a:solidFill>
              </a:rPr>
              <a:t>Upload/Homework/OpenCv_Hw1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</a:t>
            </a:r>
            <a:r>
              <a:rPr lang="en-US" dirty="0" smtClean="0">
                <a:solidFill>
                  <a:srgbClr val="0070C0"/>
                </a:solidFill>
              </a:rPr>
              <a:t>opencvdl2019 </a:t>
            </a:r>
            <a:r>
              <a:rPr lang="en-US" dirty="0">
                <a:solidFill>
                  <a:srgbClr val="0070C0"/>
                </a:solidFill>
              </a:rPr>
              <a:t>	Password: </a:t>
            </a:r>
            <a:r>
              <a:rPr lang="en-US" dirty="0" smtClean="0">
                <a:solidFill>
                  <a:srgbClr val="0070C0"/>
                </a:solidFill>
              </a:rPr>
              <a:t>opencvdl2019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</a:t>
            </a:r>
            <a:r>
              <a:rPr lang="en-US" dirty="0" smtClean="0"/>
              <a:t>reduce </a:t>
            </a:r>
            <a:r>
              <a:rPr lang="en-US" dirty="0"/>
              <a:t>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Notice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6887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Notice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5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Tensorflow</a:t>
            </a:r>
            <a:r>
              <a:rPr lang="en-US" altLang="zh-TW" sz="2000" dirty="0"/>
              <a:t> 2.0 / </a:t>
            </a:r>
            <a:r>
              <a:rPr lang="en-US" altLang="zh-TW" sz="2000" dirty="0" err="1"/>
              <a:t>PyTorch</a:t>
            </a:r>
            <a:r>
              <a:rPr lang="en-US" altLang="zh-TW" sz="2000" dirty="0"/>
              <a:t> 1.3.0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(5.11.3)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1.	</a:t>
            </a:r>
            <a:r>
              <a:rPr lang="en-US" altLang="zh-TW" sz="1600" dirty="0">
                <a:solidFill>
                  <a:srgbClr val="FF0000"/>
                </a:solidFill>
              </a:rPr>
              <a:t>(10%) </a:t>
            </a:r>
            <a:r>
              <a:rPr lang="en-US" altLang="zh-TW" sz="1600" dirty="0">
                <a:solidFill>
                  <a:schemeClr val="tx1"/>
                </a:solidFill>
              </a:rPr>
              <a:t>Image Processing</a:t>
            </a:r>
            <a:r>
              <a:rPr lang="en-US" altLang="zh-TW" sz="1600" dirty="0"/>
              <a:t>		 (</a:t>
            </a:r>
            <a:r>
              <a:rPr lang="zh-CN" altLang="en-US" sz="1600" dirty="0"/>
              <a:t>出題：</a:t>
            </a:r>
            <a:r>
              <a:rPr lang="en-US" altLang="zh-TW" sz="1600" dirty="0"/>
              <a:t>Shaku)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600" dirty="0"/>
              <a:t>1.1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Arial"/>
              </a:rPr>
              <a:t>Load Image File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(10%)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Shaku)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</a:rPr>
              <a:t>2.1</a:t>
            </a:r>
            <a:r>
              <a:rPr lang="en-US" altLang="zh-TW" sz="1600" dirty="0">
                <a:ea typeface="Arial"/>
                <a:sym typeface="Arial"/>
              </a:rPr>
              <a:t> Global </a:t>
            </a:r>
            <a:r>
              <a:rPr lang="zh-TW" altLang="zh-TW" sz="1600" dirty="0">
                <a:ea typeface="Arial"/>
                <a:sym typeface="Arial"/>
              </a:rPr>
              <a:t>Threshold</a:t>
            </a:r>
            <a:r>
              <a:rPr lang="zh-TW" altLang="en-US" sz="1600" dirty="0">
                <a:ea typeface="Arial"/>
                <a:sym typeface="Arial"/>
              </a:rPr>
              <a:t> 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</a:rPr>
              <a:t>2.2</a:t>
            </a:r>
            <a:r>
              <a:rPr lang="zh-TW" altLang="en-US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ea typeface="Arial"/>
                <a:sym typeface="Arial"/>
              </a:rPr>
              <a:t>Local </a:t>
            </a:r>
            <a:r>
              <a:rPr lang="zh-TW" altLang="zh-TW" sz="1600" dirty="0">
                <a:ea typeface="Arial"/>
                <a:sym typeface="Arial"/>
              </a:rPr>
              <a:t>Threshold</a:t>
            </a:r>
            <a:r>
              <a:rPr lang="zh-TW" altLang="en-US" sz="1600" dirty="0">
                <a:ea typeface="Arial"/>
                <a:sym typeface="Arial"/>
              </a:rPr>
              <a:t> </a:t>
            </a:r>
            <a:endParaRPr lang="en-US" altLang="zh-TW" sz="1600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1600" dirty="0">
                <a:sym typeface="Arial"/>
              </a:rPr>
              <a:t>3. </a:t>
            </a:r>
            <a:r>
              <a:rPr lang="en-US" altLang="zh-TW" sz="1600" dirty="0">
                <a:solidFill>
                  <a:srgbClr val="FF0000"/>
                </a:solidFill>
              </a:rPr>
              <a:t>(10%) </a:t>
            </a:r>
            <a:r>
              <a:rPr lang="en-US" altLang="zh-TW" sz="1600" dirty="0"/>
              <a:t>Image Transformation				  (</a:t>
            </a:r>
            <a:r>
              <a:rPr lang="zh-CN" altLang="en-US" sz="1600" dirty="0"/>
              <a:t>出題：</a:t>
            </a:r>
            <a:r>
              <a:rPr lang="en-US" altLang="zh-TW" sz="1600" dirty="0" err="1"/>
              <a:t>YiYuan</a:t>
            </a:r>
            <a:r>
              <a:rPr lang="en-US" altLang="zh-TW" sz="1600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sz="1600" dirty="0"/>
              <a:t>   3.1 Rotation, scaling, translation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sz="1600" dirty="0"/>
              <a:t>   3.2 Perspective transform </a:t>
            </a:r>
          </a:p>
          <a:p>
            <a:pPr marL="133350" indent="-133350">
              <a:lnSpc>
                <a:spcPct val="100000"/>
              </a:lnSpc>
              <a:buNone/>
            </a:pPr>
            <a:r>
              <a:rPr lang="en-US" altLang="zh-TW" sz="1600" dirty="0"/>
              <a:t>4. </a:t>
            </a:r>
            <a:r>
              <a:rPr lang="en-US" altLang="zh-TW" sz="1600" dirty="0">
                <a:solidFill>
                  <a:srgbClr val="FF0000"/>
                </a:solidFill>
              </a:rPr>
              <a:t>(20%) </a:t>
            </a:r>
            <a:r>
              <a:rPr lang="en-US" altLang="zh-TW" sz="1600" dirty="0" smtClean="0"/>
              <a:t>Convolution </a:t>
            </a:r>
            <a:r>
              <a:rPr lang="en-US" altLang="zh-TW" sz="1600" dirty="0"/>
              <a:t>			</a:t>
            </a:r>
            <a:r>
              <a:rPr lang="zh-TW" altLang="en-US" sz="1600" dirty="0" smtClean="0"/>
              <a:t>       </a:t>
            </a:r>
            <a:r>
              <a:rPr lang="en-US" altLang="zh-TW" sz="1600" dirty="0" smtClean="0"/>
              <a:t>(</a:t>
            </a:r>
            <a:r>
              <a:rPr lang="zh-TW" altLang="en-US" sz="1600" dirty="0"/>
              <a:t>出題</a:t>
            </a:r>
            <a:r>
              <a:rPr lang="en-US" altLang="zh-TW" sz="1600" dirty="0"/>
              <a:t>: Kris)</a:t>
            </a:r>
          </a:p>
          <a:p>
            <a:pPr marL="133350" indent="-133350">
              <a:lnSpc>
                <a:spcPct val="100000"/>
              </a:lnSpc>
              <a:buNone/>
            </a:pPr>
            <a:r>
              <a:rPr lang="en-US" altLang="zh-TW" sz="1600" dirty="0"/>
              <a:t>5. </a:t>
            </a:r>
            <a:r>
              <a:rPr lang="en-US" altLang="zh-TW" sz="1600" dirty="0">
                <a:solidFill>
                  <a:srgbClr val="FF0000"/>
                </a:solidFill>
              </a:rPr>
              <a:t>(50%) </a:t>
            </a:r>
            <a:r>
              <a:rPr lang="en-US" altLang="zh-TW" sz="1600" dirty="0"/>
              <a:t>Training MNIST classifier using </a:t>
            </a:r>
            <a:r>
              <a:rPr lang="en-US" altLang="zh-TW" sz="1600" dirty="0" err="1"/>
              <a:t>LeNet</a:t>
            </a:r>
            <a:r>
              <a:rPr lang="en-US" altLang="zh-TW" sz="1600" dirty="0"/>
              <a:t>	       (</a:t>
            </a:r>
            <a:r>
              <a:rPr lang="zh-CN" altLang="en-US" sz="1600" dirty="0"/>
              <a:t>出題：</a:t>
            </a:r>
            <a:r>
              <a:rPr lang="en-US" altLang="zh-TW" sz="1600" dirty="0"/>
              <a:t>Charlie)</a:t>
            </a:r>
          </a:p>
          <a:p>
            <a:pPr marL="133350" indent="-133350">
              <a:lnSpc>
                <a:spcPct val="100000"/>
              </a:lnSpc>
              <a:buNone/>
            </a:pPr>
            <a:endParaRPr lang="en-US" altLang="zh-TW" sz="16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0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</a:t>
            </a:r>
            <a:r>
              <a:rPr lang="en-US" altLang="zh-TW" sz="2000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figure.</a:t>
            </a: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1091178"/>
            <a:ext cx="8229600" cy="5470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Shaku)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Original </a:t>
            </a:r>
            <a:r>
              <a:rPr lang="en-US" altLang="zh-TW" sz="20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 smtClean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</a:t>
            </a:r>
            <a:r>
              <a:rPr lang="en-US" altLang="zh-TW" sz="20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zh-TW" altLang="zh-TW" sz="2000" dirty="0" smtClean="0"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the pixel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P will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change to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altLang="zh-TW" sz="2000" dirty="0" err="1" smtClean="0">
                <a:latin typeface="Arial"/>
                <a:ea typeface="Arial"/>
                <a:cs typeface="Arial"/>
                <a:sym typeface="Arial"/>
              </a:rPr>
              <a:t>b,c,a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769</Words>
  <Application>Microsoft Office PowerPoint</Application>
  <PresentationFormat>如螢幕大小 (4:3)</PresentationFormat>
  <Paragraphs>198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0. GUI</vt:lpstr>
      <vt:lpstr>1.  Image Processing           (出題： Shaku)</vt:lpstr>
      <vt:lpstr>1.1 Load Image File </vt:lpstr>
      <vt:lpstr>1.2 Color Conversion  </vt:lpstr>
      <vt:lpstr>1.3 Image Flipping  </vt:lpstr>
      <vt:lpstr>1.4 Blending  </vt:lpstr>
      <vt:lpstr>2. Adaptive Threshold      (出題: Shaku)</vt:lpstr>
      <vt:lpstr>2.1 Global Threshold   </vt:lpstr>
      <vt:lpstr>2.2 Local Threshold  </vt:lpstr>
      <vt:lpstr>3.1 Transforms: Rotation, Scaling, Translation (出題：YiYuan)</vt:lpstr>
      <vt:lpstr>PowerPoint 簡報</vt:lpstr>
      <vt:lpstr>4. Edge Detection          (出題：Kris)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Windows 使用者</cp:lastModifiedBy>
  <cp:revision>742</cp:revision>
  <dcterms:modified xsi:type="dcterms:W3CDTF">2019-10-25T05:28:36Z</dcterms:modified>
</cp:coreProperties>
</file>